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0"/>
  </p:notesMasterIdLst>
  <p:handoutMasterIdLst>
    <p:handoutMasterId r:id="rId41"/>
  </p:handoutMasterIdLst>
  <p:sldIdLst>
    <p:sldId id="256" r:id="rId3"/>
    <p:sldId id="258" r:id="rId4"/>
    <p:sldId id="262" r:id="rId5"/>
    <p:sldId id="264" r:id="rId6"/>
    <p:sldId id="265" r:id="rId7"/>
    <p:sldId id="362" r:id="rId8"/>
    <p:sldId id="267" r:id="rId9"/>
    <p:sldId id="363" r:id="rId10"/>
    <p:sldId id="364" r:id="rId11"/>
    <p:sldId id="365" r:id="rId12"/>
    <p:sldId id="366" r:id="rId13"/>
    <p:sldId id="367" r:id="rId14"/>
    <p:sldId id="389" r:id="rId15"/>
    <p:sldId id="368" r:id="rId16"/>
    <p:sldId id="387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8" r:id="rId30"/>
    <p:sldId id="390" r:id="rId31"/>
    <p:sldId id="381" r:id="rId32"/>
    <p:sldId id="382" r:id="rId33"/>
    <p:sldId id="383" r:id="rId34"/>
    <p:sldId id="384" r:id="rId35"/>
    <p:sldId id="385" r:id="rId36"/>
    <p:sldId id="386" r:id="rId37"/>
    <p:sldId id="329" r:id="rId38"/>
    <p:sldId id="332" r:id="rId39"/>
  </p:sldIdLst>
  <p:sldSz cx="12188825" cy="6858000"/>
  <p:notesSz cx="7772400" cy="100584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94713" autoAdjust="0"/>
  </p:normalViewPr>
  <p:slideViewPr>
    <p:cSldViewPr>
      <p:cViewPr>
        <p:scale>
          <a:sx n="100" d="100"/>
          <a:sy n="100" d="100"/>
        </p:scale>
        <p:origin x="-954" y="-3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3798" y="-90"/>
      </p:cViewPr>
      <p:guideLst>
        <p:guide orient="horz" pos="3168"/>
        <p:guide pos="244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1B359-F833-4D2D-B514-422CB150FDC6}" type="datetimeFigureOut">
              <a:rPr lang="el-GR" smtClean="0"/>
              <a:pPr/>
              <a:t>18/3/2019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B02C0-2EF3-4CA3-936B-2D5C807F814C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43232-03AC-4E4A-AC47-36A6FC498E65}" type="datetimeFigureOut">
              <a:rPr lang="el-GR" smtClean="0"/>
              <a:pPr/>
              <a:t>18/3/2019</a:t>
            </a:fld>
            <a:endParaRPr lang="el-GR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3479D-CDC0-4670-8CEF-2CD3A55CC9E4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806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628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05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806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628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05" y="730572"/>
            <a:ext cx="10968827" cy="530864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806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628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05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806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628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05" y="730572"/>
            <a:ext cx="10968827" cy="530864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16" t="937" r="6723" b="1350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0 - Εικόνα" descr="auth-logo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10742612" y="381000"/>
            <a:ext cx="914400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16" t="937" r="6723" b="1350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0 - Εικόνα" descr="auth-logo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10742612" y="381000"/>
            <a:ext cx="914400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efxa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fxa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- Ορθογώνιο"/>
          <p:cNvSpPr/>
          <p:nvPr/>
        </p:nvSpPr>
        <p:spPr>
          <a:xfrm>
            <a:off x="1674812" y="245852"/>
            <a:ext cx="8305800" cy="639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b="1" dirty="0" smtClean="0">
                <a:latin typeface="Source Sans Pro" pitchFamily="34" charset="0"/>
              </a:rPr>
              <a:t>ARISTOTLE UNIVERSITY OF THESSALONIKI</a:t>
            </a:r>
          </a:p>
          <a:p>
            <a:pPr algn="ctr">
              <a:spcAft>
                <a:spcPts val="300"/>
              </a:spcAft>
            </a:pPr>
            <a:r>
              <a:rPr lang="en-US" b="1" dirty="0" smtClean="0">
                <a:latin typeface="Source Sans Pro" pitchFamily="34" charset="0"/>
              </a:rPr>
              <a:t>FACULTY OF SCIENCES</a:t>
            </a:r>
          </a:p>
          <a:p>
            <a:pPr algn="ctr"/>
            <a:r>
              <a:rPr lang="en-US" b="1" dirty="0" smtClean="0">
                <a:latin typeface="Source Sans Pro" pitchFamily="34" charset="0"/>
              </a:rPr>
              <a:t>SCHOOL OF INFORMATICS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US" dirty="0" smtClean="0">
                <a:latin typeface="Source Sans Pro" pitchFamily="34" charset="0"/>
              </a:rPr>
              <a:t>POSTGRADUATE STUDIES PROGRAM ON INFORMATICS AND COMMUNICATIONS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SPECIALIZATION ON DIGITAL MEDIA AND COMPUTATIONAL INTELLIGENCE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/>
            <a:r>
              <a:rPr lang="en-US" sz="2400" b="1" dirty="0" smtClean="0">
                <a:latin typeface="Source Sans Pro" pitchFamily="34" charset="0"/>
              </a:rPr>
              <a:t>Content-based Image Retrieval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/>
            <a:r>
              <a:rPr lang="en-US" b="1" dirty="0" smtClean="0">
                <a:latin typeface="Source Sans Pro" pitchFamily="34" charset="0"/>
              </a:rPr>
              <a:t>Presenter: </a:t>
            </a:r>
            <a:r>
              <a:rPr lang="en-US" b="1" dirty="0" err="1" smtClean="0">
                <a:latin typeface="Source Sans Pro" pitchFamily="34" charset="0"/>
              </a:rPr>
              <a:t>Efstathios</a:t>
            </a:r>
            <a:r>
              <a:rPr lang="en-US" b="1" dirty="0" smtClean="0">
                <a:latin typeface="Source Sans Pro" pitchFamily="34" charset="0"/>
              </a:rPr>
              <a:t> </a:t>
            </a:r>
            <a:r>
              <a:rPr lang="en-US" b="1" dirty="0" err="1" smtClean="0">
                <a:latin typeface="Source Sans Pro" pitchFamily="34" charset="0"/>
              </a:rPr>
              <a:t>Chatzikyriakidis</a:t>
            </a:r>
            <a:endParaRPr lang="en-US" b="1" dirty="0" smtClean="0">
              <a:latin typeface="Source Sans Pro" pitchFamily="34" charset="0"/>
            </a:endParaRPr>
          </a:p>
          <a:p>
            <a:pPr algn="ctr"/>
            <a:endParaRPr lang="el-GR" dirty="0" smtClean="0">
              <a:latin typeface="Source Sans Pro" pitchFamily="34" charset="0"/>
            </a:endParaRPr>
          </a:p>
          <a:p>
            <a:pPr algn="ctr"/>
            <a:r>
              <a:rPr lang="en-US" dirty="0" smtClean="0">
                <a:latin typeface="Source Sans Pro" pitchFamily="34" charset="0"/>
              </a:rPr>
              <a:t>M.Sc. in Informatics and Communications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Specialization in Computational Intelligence and Digital Media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School of Informatics, Faculty of Sciences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Aristotle University of Thessaloniki, Hellas</a:t>
            </a:r>
          </a:p>
          <a:p>
            <a:pPr algn="ctr"/>
            <a:endParaRPr lang="el-GR" dirty="0" smtClean="0">
              <a:latin typeface="Source Sans Pro" pitchFamily="34" charset="0"/>
            </a:endParaRPr>
          </a:p>
          <a:p>
            <a:pPr algn="ctr"/>
            <a:r>
              <a:rPr lang="en-US" dirty="0" smtClean="0">
                <a:latin typeface="Source Sans Pro" pitchFamily="34" charset="0"/>
              </a:rPr>
              <a:t>B.Sc. in Informatics and Communications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Specialization in Software Engineering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Department of Informatics and Communications, Faculty of Applied Technology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Technological Educational Institute of Central Macedonia, Hellas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/>
            <a:r>
              <a:rPr lang="en-US" b="1" dirty="0" smtClean="0">
                <a:latin typeface="Source Sans Pro" pitchFamily="34" charset="0"/>
              </a:rPr>
              <a:t>Email : </a:t>
            </a:r>
            <a:r>
              <a:rPr lang="en-US" b="1" dirty="0" smtClean="0">
                <a:latin typeface="Source Sans Pro" pitchFamily="34" charset="0"/>
                <a:hlinkClick r:id="rId3"/>
              </a:rPr>
              <a:t>contact@efxa.org</a:t>
            </a:r>
            <a:r>
              <a:rPr lang="en-US" b="1" dirty="0" smtClean="0">
                <a:latin typeface="Source Sans Pro" pitchFamily="34" charset="0"/>
              </a:rPr>
              <a:t>		Website : </a:t>
            </a:r>
            <a:r>
              <a:rPr lang="en-US" b="1" dirty="0" smtClean="0">
                <a:latin typeface="Source Sans Pro" pitchFamily="34" charset="0"/>
                <a:hlinkClick r:id="rId4"/>
              </a:rPr>
              <a:t>http://www.efxa.org/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Fashion MNIST </a:t>
            </a:r>
            <a:r>
              <a:rPr lang="en-US" sz="3200" spc="-1" dirty="0" smtClean="0">
                <a:latin typeface="Source Sans Pro"/>
              </a:rPr>
              <a:t>Dataset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Class labels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Shape 3"/>
          <p:cNvSpPr txBox="1"/>
          <p:nvPr/>
        </p:nvSpPr>
        <p:spPr>
          <a:xfrm>
            <a:off x="1779586" y="1420885"/>
            <a:ext cx="7134226" cy="45989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T-shirt/top</a:t>
            </a: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Trouser</a:t>
            </a: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Pullover</a:t>
            </a: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Dress</a:t>
            </a: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Coat</a:t>
            </a: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Sandal</a:t>
            </a: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Shirt</a:t>
            </a: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Sneaker</a:t>
            </a: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Bag</a:t>
            </a: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Ankle boot 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Fashion MNIST Dataset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Samples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5412" y="1959864"/>
            <a:ext cx="2176463" cy="108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7612" y="1274064"/>
            <a:ext cx="2174675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2337" y="1959864"/>
            <a:ext cx="2151075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5412" y="3255264"/>
            <a:ext cx="2176272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7612" y="2569464"/>
            <a:ext cx="2176273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89812" y="3255264"/>
            <a:ext cx="2174589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65412" y="4572000"/>
            <a:ext cx="2176272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27612" y="3864864"/>
            <a:ext cx="2177884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389812" y="4572000"/>
            <a:ext cx="2174675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027612" y="5160264"/>
            <a:ext cx="2176272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Content-based Image Retrieval (CBIR)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The general idea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3812" y="1295400"/>
            <a:ext cx="9553575" cy="518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A simple CBIR prototype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Using a </a:t>
            </a:r>
            <a:r>
              <a:rPr lang="en-US" sz="2400" spc="-1" dirty="0" err="1" smtClean="0">
                <a:solidFill>
                  <a:srgbClr val="3399FF"/>
                </a:solidFill>
                <a:latin typeface="Source Sans Pro"/>
              </a:rPr>
              <a:t>convolutional</a:t>
            </a:r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 deep neural network and the KNN algorithm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14 - Ορθογώνιο"/>
          <p:cNvSpPr/>
          <p:nvPr/>
        </p:nvSpPr>
        <p:spPr>
          <a:xfrm>
            <a:off x="1446212" y="1337876"/>
            <a:ext cx="1028700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/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How it works: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Train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a </a:t>
            </a:r>
            <a:r>
              <a:rPr lang="en-US" sz="1900" spc="-1" dirty="0" err="1" smtClean="0">
                <a:solidFill>
                  <a:srgbClr val="000000"/>
                </a:solidFill>
                <a:latin typeface="Source Sans Pro"/>
              </a:rPr>
              <a:t>convolutional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 deep neural network with the Fashion MNIST for multi-label classification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Extract the feature vectors of all dataset images as represented internally in the neural network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Store the extracted image feature vectors in a feature database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Fit a KNN model using the extracted image feature vectors stored in the feature database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For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any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input query image: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Extract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the image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feature vector using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the same technique used in step 2</a:t>
            </a:r>
          </a:p>
          <a:p>
            <a:pPr marL="914400" lvl="1" indent="-457200" algn="just">
              <a:buFont typeface="Arial" pitchFamily="34" charset="0"/>
              <a:buChar char="•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Use the image feature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vector with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the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KNN model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to find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the closest K neighbor </a:t>
            </a: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images</a:t>
            </a: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endParaRPr lang="en-US" sz="1900" spc="-1" dirty="0" smtClean="0">
              <a:solidFill>
                <a:srgbClr val="000000"/>
              </a:solidFill>
              <a:latin typeface="Source Sans Pro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en-US" sz="1900" spc="-1" dirty="0" smtClean="0">
                <a:solidFill>
                  <a:srgbClr val="000000"/>
                </a:solidFill>
                <a:latin typeface="Source Sans Pro"/>
              </a:rPr>
              <a:t>Present the closest K images sorted by distance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Convolutional Neural Network Classifier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Summary and architecture of the neural network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3612" y="2438400"/>
            <a:ext cx="366566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1012" y="1876425"/>
            <a:ext cx="50482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Convolutional Neural Network Classifier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Training information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08412" y="1707704"/>
            <a:ext cx="413596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1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1613" y="1443038"/>
            <a:ext cx="924718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2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4475" y="1433513"/>
            <a:ext cx="9161463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3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1925" y="1319213"/>
            <a:ext cx="9326563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4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0663" y="1466850"/>
            <a:ext cx="9209087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552892" y="1844151"/>
            <a:ext cx="9418320" cy="4404249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Important history of “Artificial Intelligence”</a:t>
            </a:r>
          </a:p>
        </p:txBody>
      </p:sp>
      <p:sp>
        <p:nvSpPr>
          <p:cNvPr id="8" name="TextShape 3"/>
          <p:cNvSpPr txBox="1"/>
          <p:nvPr/>
        </p:nvSpPr>
        <p:spPr>
          <a:xfrm>
            <a:off x="1550987" y="1420885"/>
            <a:ext cx="9121464" cy="636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>
              <a:spcAft>
                <a:spcPts val="567"/>
              </a:spcAft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We had a long journey… and we are still at the birth of it...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5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1613" y="1366838"/>
            <a:ext cx="9247187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6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4313" y="1371600"/>
            <a:ext cx="922178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7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4788" y="1404938"/>
            <a:ext cx="9240837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8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8275" y="1333500"/>
            <a:ext cx="931386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9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8275" y="1471613"/>
            <a:ext cx="9313863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10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9238" y="1352550"/>
            <a:ext cx="9151937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Metrics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Precision &amp; Recall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5412" y="3800179"/>
            <a:ext cx="3505200" cy="199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1012" y="1447799"/>
            <a:ext cx="3834033" cy="472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4412" y="2590800"/>
            <a:ext cx="4191000" cy="74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8212" y="1447800"/>
            <a:ext cx="4343400" cy="69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Experiments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Using various similarity metrics, neural network layers, K sizes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7 - Ορθογώνιο"/>
          <p:cNvSpPr/>
          <p:nvPr/>
        </p:nvSpPr>
        <p:spPr>
          <a:xfrm>
            <a:off x="1979612" y="1905000"/>
            <a:ext cx="9829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We have calculated average precision and recall metrics for experiments using:</a:t>
            </a: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 pitchFamily="34" charset="0"/>
              <a:ea typeface="Source Sans Pro" pitchFamily="34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   100 different random test images as search input queries</a:t>
            </a:r>
          </a:p>
          <a:p>
            <a:pPr lvl="1"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 pitchFamily="34" charset="0"/>
              <a:ea typeface="Source Sans Pro" pitchFamily="34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   various K sizes ranging from 1 to 500</a:t>
            </a:r>
          </a:p>
          <a:p>
            <a:pPr lvl="1"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 pitchFamily="34" charset="0"/>
              <a:ea typeface="Source Sans Pro" pitchFamily="34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   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feature </a:t>
            </a: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vectors extracted from various neural network layers</a:t>
            </a:r>
          </a:p>
          <a:p>
            <a:pPr lvl="1"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 pitchFamily="34" charset="0"/>
              <a:ea typeface="Source Sans Pro" pitchFamily="34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0"/>
              </a:rPr>
              <a:t>   various similarity metrics (Cosine, Euclidean, 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Results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CSV File Format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7 - Ορθογώνιο"/>
          <p:cNvSpPr/>
          <p:nvPr/>
        </p:nvSpPr>
        <p:spPr>
          <a:xfrm>
            <a:off x="1751012" y="1447800"/>
            <a:ext cx="9829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 The results are stored in a CSV file with the following format:</a:t>
            </a:r>
          </a:p>
          <a:p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Neural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Network Layer, Similarity Metric, K size, </a:t>
            </a:r>
            <a:r>
              <a:rPr lang="en-US" sz="2000" dirty="0" err="1" smtClean="0">
                <a:latin typeface="Source Sans Pro" pitchFamily="34" charset="0"/>
                <a:ea typeface="Source Sans Pro" pitchFamily="34" charset="0"/>
              </a:rPr>
              <a:t>Avg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Precision (%), </a:t>
            </a:r>
            <a:r>
              <a:rPr lang="en-US" sz="2000" dirty="0" err="1" smtClean="0">
                <a:latin typeface="Source Sans Pro" pitchFamily="34" charset="0"/>
                <a:ea typeface="Source Sans Pro" pitchFamily="34" charset="0"/>
              </a:rPr>
              <a:t>Avg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Recall (%)</a:t>
            </a:r>
          </a:p>
          <a:p>
            <a:pPr lvl="1"/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 Example data:</a:t>
            </a:r>
          </a:p>
          <a:p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flatten_1, </a:t>
            </a:r>
            <a:r>
              <a:rPr lang="en-US" sz="2000" dirty="0" err="1" smtClean="0">
                <a:latin typeface="Source Sans Pro" pitchFamily="34" charset="0"/>
                <a:ea typeface="Source Sans Pro" pitchFamily="34" charset="0"/>
              </a:rPr>
              <a:t>euclidean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, 1, 87.0,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0.015</a:t>
            </a: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…</a:t>
            </a: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flatten_1, cosine, 500, 71.6,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5.970</a:t>
            </a: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…</a:t>
            </a: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dense_1, </a:t>
            </a:r>
            <a:r>
              <a:rPr lang="en-US" sz="2000" dirty="0" err="1" smtClean="0">
                <a:latin typeface="Source Sans Pro" pitchFamily="34" charset="0"/>
                <a:ea typeface="Source Sans Pro" pitchFamily="34" charset="0"/>
              </a:rPr>
              <a:t>euclidean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, 1, 94.0, </a:t>
            </a: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0.016</a:t>
            </a: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…</a:t>
            </a:r>
          </a:p>
          <a:p>
            <a:pPr lvl="1"/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dense_1, cosine, 500, 84.8, 7.074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Results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Conclusions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7 - Ορθογώνιο"/>
          <p:cNvSpPr/>
          <p:nvPr/>
        </p:nvSpPr>
        <p:spPr>
          <a:xfrm>
            <a:off x="1751012" y="2020431"/>
            <a:ext cx="9829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 When K size increases the precision decreases</a:t>
            </a:r>
          </a:p>
          <a:p>
            <a:pPr algn="just">
              <a:buFont typeface="Arial" pitchFamily="34" charset="0"/>
              <a:buChar char="•"/>
            </a:pP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 When K size increases the recall increases</a:t>
            </a:r>
          </a:p>
          <a:p>
            <a:pPr algn="just">
              <a:buFont typeface="Arial" pitchFamily="34" charset="0"/>
              <a:buChar char="•"/>
            </a:pP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 The feature vectors extracted from 'dense_1' layer give better precision, recall results</a:t>
            </a:r>
          </a:p>
          <a:p>
            <a:pPr algn="just">
              <a:buFont typeface="Arial" pitchFamily="34" charset="0"/>
              <a:buChar char="•"/>
            </a:pP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 The cosine similarity gives better precision, recall results</a:t>
            </a:r>
          </a:p>
          <a:p>
            <a:pPr algn="just">
              <a:buFont typeface="Arial" pitchFamily="34" charset="0"/>
              <a:buChar char="•"/>
            </a:pPr>
            <a:endParaRPr lang="en-US" sz="2000" dirty="0" smtClean="0">
              <a:latin typeface="Source Sans Pro" pitchFamily="34" charset="0"/>
              <a:ea typeface="Source Sans Pro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Source Sans Pro" pitchFamily="34" charset="0"/>
                <a:ea typeface="Source Sans Pro" pitchFamily="34" charset="0"/>
              </a:rPr>
              <a:t>   In general there is a trade-off between precision and recall metrics</a:t>
            </a:r>
            <a:endParaRPr lang="el-GR" sz="2000" dirty="0" smtClean="0">
              <a:latin typeface="Source Sans Pro" pitchFamily="34" charset="0"/>
              <a:ea typeface="Source Sans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979612" y="2755896"/>
            <a:ext cx="3810000" cy="3111504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Αdvantages of Artificial Neural Networks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7 - Εικόνα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165024" y="2438400"/>
            <a:ext cx="4577588" cy="3581400"/>
          </a:xfrm>
          <a:prstGeom prst="rect">
            <a:avLst/>
          </a:prstGeom>
          <a:ln w="21600">
            <a:noFill/>
          </a:ln>
        </p:spPr>
      </p:pic>
      <p:sp>
        <p:nvSpPr>
          <p:cNvPr id="10" name="9 - Ορθογώνιο"/>
          <p:cNvSpPr/>
          <p:nvPr/>
        </p:nvSpPr>
        <p:spPr>
          <a:xfrm>
            <a:off x="1598612" y="1314271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Satisfactory separation of non-linear separable input data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Satisfactory function approximation using only input data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K Retrieved Items (for  flatten_1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449" y="1446693"/>
            <a:ext cx="8462963" cy="487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Recall / K Retrieved Items (for  flatten_1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6286" y="1439548"/>
            <a:ext cx="8010526" cy="488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K Retrieved Items (for  dense_1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5812" y="1458605"/>
            <a:ext cx="8086726" cy="486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Recall / K Retrieved Items (for  dense_1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3412" y="1312483"/>
            <a:ext cx="8239126" cy="5088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Average Recall (for  flatten_1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3149" y="1590898"/>
            <a:ext cx="7561263" cy="4657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Average Recall (for  dense_1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7611" y="1639210"/>
            <a:ext cx="7340601" cy="453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2"/>
          <p:cNvSpPr txBox="1"/>
          <p:nvPr/>
        </p:nvSpPr>
        <p:spPr>
          <a:xfrm>
            <a:off x="1522412" y="1143000"/>
            <a:ext cx="11508584" cy="49360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Programming Languages : Python</a:t>
            </a: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IDEs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: </a:t>
            </a:r>
            <a:r>
              <a:rPr lang="en-US" sz="2000" spc="-1" dirty="0" err="1" smtClean="0">
                <a:solidFill>
                  <a:srgbClr val="000000"/>
                </a:solidFill>
                <a:latin typeface="Source Sans Pro"/>
              </a:rPr>
              <a:t>Spyder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, </a:t>
            </a:r>
            <a:r>
              <a:rPr lang="en-US" sz="2000" spc="-1" dirty="0" err="1" smtClean="0">
                <a:solidFill>
                  <a:srgbClr val="000000"/>
                </a:solidFill>
                <a:latin typeface="Source Sans Pro"/>
              </a:rPr>
              <a:t>JetBrains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</a:t>
            </a:r>
            <a:r>
              <a:rPr lang="en-US" sz="2000" spc="-1" dirty="0" err="1" smtClean="0">
                <a:solidFill>
                  <a:srgbClr val="000000"/>
                </a:solidFill>
                <a:latin typeface="Source Sans Pro"/>
              </a:rPr>
              <a:t>PyCharm</a:t>
            </a: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Application-level Dependency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Managers: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Anaconda</a:t>
            </a: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Python Modules :</a:t>
            </a: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1447799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Software Requirements</a:t>
            </a:r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6812" y="3352800"/>
            <a:ext cx="270878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2132012" y="350809"/>
            <a:ext cx="7315200" cy="8683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000" b="0" strike="noStrike" spc="-1" dirty="0">
                <a:solidFill>
                  <a:srgbClr val="3399FF"/>
                </a:solidFill>
                <a:latin typeface="Source Sans Pro"/>
              </a:rPr>
              <a:t>Thank you a lot and have a nice day!</a:t>
            </a:r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2012" y="1442106"/>
            <a:ext cx="7315200" cy="45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/>
          <p:nvPr/>
        </p:nvPicPr>
        <p:blipFill>
          <a:blip r:embed="rId2"/>
          <a:stretch/>
        </p:blipFill>
        <p:spPr>
          <a:xfrm>
            <a:off x="1827212" y="2438400"/>
            <a:ext cx="9010440" cy="2676240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Αdvantages of Artificial Neural Networks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10 - Ορθογώνιο"/>
          <p:cNvSpPr/>
          <p:nvPr/>
        </p:nvSpPr>
        <p:spPr>
          <a:xfrm>
            <a:off x="1598612" y="1591270"/>
            <a:ext cx="784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Good generalization that captures the general manifold of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/>
          <p:nvPr/>
        </p:nvPicPr>
        <p:blipFill>
          <a:blip r:embed="rId2" cstate="print"/>
          <a:stretch/>
        </p:blipFill>
        <p:spPr>
          <a:xfrm>
            <a:off x="3512012" y="3200400"/>
            <a:ext cx="4944600" cy="2248200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Computer Vision and its future goal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7 - Ορθογώνιο"/>
          <p:cNvSpPr/>
          <p:nvPr/>
        </p:nvSpPr>
        <p:spPr>
          <a:xfrm>
            <a:off x="1446212" y="1509440"/>
            <a:ext cx="906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The strongest sense of most animal species</a:t>
            </a: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Simulate how brains see and understand the world through vision sense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811972" y="1872636"/>
            <a:ext cx="8321040" cy="3461364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Computer Vision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Well-known tasks of high-level image understanding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380931" y="2287184"/>
            <a:ext cx="4654249" cy="3351616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Computer Vision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State-of-the-art Image Classification</a:t>
            </a:r>
          </a:p>
        </p:txBody>
      </p:sp>
      <p:sp>
        <p:nvSpPr>
          <p:cNvPr id="7" name="TextShape 3"/>
          <p:cNvSpPr txBox="1"/>
          <p:nvPr/>
        </p:nvSpPr>
        <p:spPr>
          <a:xfrm>
            <a:off x="1550987" y="1420885"/>
            <a:ext cx="7134226" cy="9413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000" spc="-1" dirty="0" err="1" smtClean="0">
                <a:solidFill>
                  <a:srgbClr val="000000"/>
                </a:solidFill>
                <a:latin typeface="Source Sans Pro"/>
              </a:rPr>
              <a:t>ImageNet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Large Scale Visual Recognition Challenge (ILSVRC)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7 - Εικόνα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246812" y="2224188"/>
            <a:ext cx="5105400" cy="3195442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Fashion MNIST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Dataset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8825" y="1751013"/>
            <a:ext cx="7951787" cy="419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Fashion </a:t>
            </a:r>
            <a:r>
              <a:rPr lang="en-US" sz="3200" spc="-1" dirty="0" smtClean="0">
                <a:latin typeface="Source Sans Pro"/>
              </a:rPr>
              <a:t>MNIST Dataset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Characteristics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Shape 3"/>
          <p:cNvSpPr txBox="1"/>
          <p:nvPr/>
        </p:nvSpPr>
        <p:spPr>
          <a:xfrm>
            <a:off x="1779586" y="1420885"/>
            <a:ext cx="7134226" cy="45989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70000 total grayscale images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28x28 pixels image resolution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10 total class labels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60000 training images (6000 images per class label)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10000 testing images (1000 images per class label)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Xinxinli Blue Curves</Template>
  <TotalTime>4052</TotalTime>
  <Words>838</Words>
  <Application>LibreOffice/6.0.6.2$Linux_X86_64 LibreOffice_project/0c292870b25a325b5ed35f6b45599d2ea4458e77</Application>
  <PresentationFormat>Προσαρμογή</PresentationFormat>
  <Paragraphs>207</Paragraphs>
  <Slides>37</Slides>
  <Notes>1</Notes>
  <HiddenSlides>0</HiddenSlides>
  <MMClips>0</MMClips>
  <ScaleCrop>false</ScaleCrop>
  <HeadingPairs>
    <vt:vector size="4" baseType="variant">
      <vt:variant>
        <vt:lpstr>Θέμα</vt:lpstr>
      </vt:variant>
      <vt:variant>
        <vt:i4>2</vt:i4>
      </vt:variant>
      <vt:variant>
        <vt:lpstr>Τίτλοι διαφανειών</vt:lpstr>
      </vt:variant>
      <vt:variant>
        <vt:i4>37</vt:i4>
      </vt:variant>
    </vt:vector>
  </HeadingPairs>
  <TitlesOfParts>
    <vt:vector size="39" baseType="lpstr">
      <vt:lpstr>Office Theme</vt:lpstr>
      <vt:lpstr>Office Theme</vt:lpstr>
      <vt:lpstr>Διαφάνεια 1</vt:lpstr>
      <vt:lpstr>Διαφάνεια 2</vt:lpstr>
      <vt:lpstr>Διαφάνεια 3</vt:lpstr>
      <vt:lpstr>Διαφάνεια 4</vt:lpstr>
      <vt:lpstr>Διαφάνεια 5</vt:lpstr>
      <vt:lpstr>Διαφάνεια 6</vt:lpstr>
      <vt:lpstr>Διαφάνεια 7</vt:lpstr>
      <vt:lpstr>Διαφάνεια 8</vt:lpstr>
      <vt:lpstr>Διαφάνεια 9</vt:lpstr>
      <vt:lpstr>Διαφάνεια 10</vt:lpstr>
      <vt:lpstr>Διαφάνεια 11</vt:lpstr>
      <vt:lpstr>Διαφάνεια 12</vt:lpstr>
      <vt:lpstr>Διαφάνεια 13</vt:lpstr>
      <vt:lpstr>Διαφάνεια 14</vt:lpstr>
      <vt:lpstr>Διαφάνεια 15</vt:lpstr>
      <vt:lpstr>Διαφάνεια 16</vt:lpstr>
      <vt:lpstr>Διαφάνεια 17</vt:lpstr>
      <vt:lpstr>Διαφάνεια 18</vt:lpstr>
      <vt:lpstr>Διαφάνεια 19</vt:lpstr>
      <vt:lpstr>Διαφάνεια 20</vt:lpstr>
      <vt:lpstr>Διαφάνεια 21</vt:lpstr>
      <vt:lpstr>Διαφάνεια 22</vt:lpstr>
      <vt:lpstr>Διαφάνεια 23</vt:lpstr>
      <vt:lpstr>Διαφάνεια 24</vt:lpstr>
      <vt:lpstr>Διαφάνεια 25</vt:lpstr>
      <vt:lpstr>Διαφάνεια 26</vt:lpstr>
      <vt:lpstr>Διαφάνεια 27</vt:lpstr>
      <vt:lpstr>Διαφάνεια 28</vt:lpstr>
      <vt:lpstr>Διαφάνεια 29</vt:lpstr>
      <vt:lpstr>Διαφάνεια 30</vt:lpstr>
      <vt:lpstr>Διαφάνεια 31</vt:lpstr>
      <vt:lpstr>Διαφάνεια 32</vt:lpstr>
      <vt:lpstr>Διαφάνεια 33</vt:lpstr>
      <vt:lpstr>Διαφάνεια 34</vt:lpstr>
      <vt:lpstr>Διαφάνεια 35</vt:lpstr>
      <vt:lpstr>Διαφάνεια 36</vt:lpstr>
      <vt:lpstr>Διαφάνεια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Xinxinli Blue Curves</dc:title>
  <dc:subject>Blue Curves</dc:subject>
  <dc:creator/>
  <cp:keywords>Apache OpenOffice business</cp:keywords>
  <dc:description>Background design by Yun Chao Xu. Template implementation by Xin Li.
2012/11/1</dc:description>
  <cp:lastModifiedBy>echatzikyriakidis</cp:lastModifiedBy>
  <cp:revision>942</cp:revision>
  <dcterms:created xsi:type="dcterms:W3CDTF">2018-07-27T14:23:48Z</dcterms:created>
  <dcterms:modified xsi:type="dcterms:W3CDTF">2019-03-18T20:12:35Z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BSD (http://templates.services.openoffice.org/bsd-license)</vt:lpwstr>
  </property>
</Properties>
</file>